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3.xml" Type="http://schemas.openxmlformats.org/officeDocument/2006/relationships/slide" Id="rId19"/><Relationship Target="slides/slide30.xml" Type="http://schemas.openxmlformats.org/officeDocument/2006/relationships/slide" Id="rId36"/><Relationship Target="slides/slide12.xml" Type="http://schemas.openxmlformats.org/officeDocument/2006/relationships/slide" Id="rId18"/><Relationship Target="slides/slide11.xml" Type="http://schemas.openxmlformats.org/officeDocument/2006/relationships/slide" Id="rId17"/><Relationship Target="slides/slide10.xml" Type="http://schemas.openxmlformats.org/officeDocument/2006/relationships/slide" Id="rId16"/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slides/slide24.xml" Type="http://schemas.openxmlformats.org/officeDocument/2006/relationships/slide" Id="rId30"/><Relationship Target="slides/slide6.xml" Type="http://schemas.openxmlformats.org/officeDocument/2006/relationships/slide" Id="rId12"/><Relationship Target="slides/slide25.xml" Type="http://schemas.openxmlformats.org/officeDocument/2006/relationships/slide" Id="rId31"/><Relationship Target="slides/slide7.xml" Type="http://schemas.openxmlformats.org/officeDocument/2006/relationships/slide" Id="rId13"/><Relationship Target="slides/slide4.xml" Type="http://schemas.openxmlformats.org/officeDocument/2006/relationships/slide" Id="rId10"/><Relationship Target="slides/slide5.xml" Type="http://schemas.openxmlformats.org/officeDocument/2006/relationships/slide" Id="rId11"/><Relationship Target="slides/slide28.xml" Type="http://schemas.openxmlformats.org/officeDocument/2006/relationships/slide" Id="rId34"/><Relationship Target="slides/slide29.xml" Type="http://schemas.openxmlformats.org/officeDocument/2006/relationships/slide" Id="rId35"/><Relationship Target="slides/slide26.xml" Type="http://schemas.openxmlformats.org/officeDocument/2006/relationships/slide" Id="rId32"/><Relationship Target="slides/slide27.xml" Type="http://schemas.openxmlformats.org/officeDocument/2006/relationships/slide" Id="rId33"/><Relationship Target="slides/slide23.xml" Type="http://schemas.openxmlformats.org/officeDocument/2006/relationships/slide" Id="rId29"/><Relationship Target="slides/slide20.xml" Type="http://schemas.openxmlformats.org/officeDocument/2006/relationships/slide" Id="rId26"/><Relationship Target="slides/slide19.xml" Type="http://schemas.openxmlformats.org/officeDocument/2006/relationships/slide" Id="rId25"/><Relationship Target="slides/slide22.xml" Type="http://schemas.openxmlformats.org/officeDocument/2006/relationships/slide" Id="rId28"/><Relationship Target="slides/slide21.xml" Type="http://schemas.openxmlformats.org/officeDocument/2006/relationships/slide" Id="rId27"/><Relationship Target="presProps.xml" Type="http://schemas.openxmlformats.org/officeDocument/2006/relationships/presProps" Id="rId2"/><Relationship Target="slides/slide15.xml" Type="http://schemas.openxmlformats.org/officeDocument/2006/relationships/slide" Id="rId21"/><Relationship Target="theme/theme4.xml" Type="http://schemas.openxmlformats.org/officeDocument/2006/relationships/theme" Id="rId1"/><Relationship Target="slides/slide16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7.xml" Type="http://schemas.openxmlformats.org/officeDocument/2006/relationships/slide" Id="rId23"/><Relationship Target="tableStyles.xml" Type="http://schemas.openxmlformats.org/officeDocument/2006/relationships/tableStyles" Id="rId3"/><Relationship Target="slides/slide18.xml" Type="http://schemas.openxmlformats.org/officeDocument/2006/relationships/slide" Id="rId24"/><Relationship Target="slides/slide14.xml" Type="http://schemas.openxmlformats.org/officeDocument/2006/relationships/slide" Id="rId20"/><Relationship Target="slides/slide3.xml" Type="http://schemas.openxmlformats.org/officeDocument/2006/relationships/slide" Id="rId9"/><Relationship Target="notesMasters/notesMaster1.xml" Type="http://schemas.openxmlformats.org/officeDocument/2006/relationships/notesMaster" Id="rId6"/><Relationship Target="slideMasters/slideMaster2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3" name="Shape 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Shape 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4" name="Shape 8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1" name="Shape 11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7" name="Shape 1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" name="Shape 1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9" name="Shape 13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5" name="Shape 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" name="Shape 15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7" name="Shape 15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8" name="Shape 1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6" name="Shape 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Shape 17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8" name="Shape 17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4" name="Shape 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2" name="Shape 1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3" name="Shape 1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4" name="Shape 19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9" name="Shape 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0" name="Shape 20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7" name="Shape 2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8" name="Shape 2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9" name="Shape 20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6" name="Shape 2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7" name="Shape 21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8" name="Shape 21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3" name="Shape 2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4" name="Shape 23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1" name="Shape 2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2" name="Shape 24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9" name="Shape 2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8" name="Shape 2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9" name="Shape 2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0" name="Shape 26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6" name="Shape 2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7" name="Shape 26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8" name="Shape 26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5" name="Shape 2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6" name="Shape 2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7" name="Shape 27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3" name="Shape 2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4" name="Shape 28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5" name="Shape 28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2" name="Shape 2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3" name="Shape 2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4" name="Shape 29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0" name="Shape 3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1" name="Shape 3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2" name="Shape 30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9" name="Shape 3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0" name="Shape 3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8" name="Shape 3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9" name="Shape 31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0" name="Shape 32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6" name="Shape 3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7" name="Shape 3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8" name="Shape 32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1_Titolo e testo verticale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 rot="5400000">
            <a:off y="2121693" x="4871243"/>
            <a:ext cy="2097087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 rot="5400000">
            <a:off y="100805" x="600869"/>
            <a:ext cy="6138863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olo e testo verticale"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 rot="5400000">
            <a:off y="-3175" x="2746374"/>
            <a:ext cy="8007350" cx="41909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Immagine con didascalia"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y="4800600" x="1792288"/>
            <a:ext cy="566737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/>
          <p:nvPr>
            <p:ph idx="2" type="pic"/>
          </p:nvPr>
        </p:nvSpPr>
        <p:spPr>
          <a:xfrm>
            <a:off y="612775" x="1792288"/>
            <a:ext cy="4114800" cx="5486399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y="5367337" x="1792288"/>
            <a:ext cy="804861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uto con didascalia"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y="273050" x="457200"/>
            <a:ext cy="1162049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y="273050" x="3575050"/>
            <a:ext cy="5853112" cx="51117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2" type="body"/>
          </p:nvPr>
        </p:nvSpPr>
        <p:spPr>
          <a:xfrm>
            <a:off y="1435100" x="457200"/>
            <a:ext cy="4691063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Vuota"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Solo titolo"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nfronto"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535112" x="457200"/>
            <a:ext cy="639762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y="2174875" x="457200"/>
            <a:ext cy="3951287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3" type="body"/>
          </p:nvPr>
        </p:nvSpPr>
        <p:spPr>
          <a:xfrm>
            <a:off y="1535112" x="4645025"/>
            <a:ext cy="639762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4" type="body"/>
          </p:nvPr>
        </p:nvSpPr>
        <p:spPr>
          <a:xfrm>
            <a:off y="2174875" x="4645025"/>
            <a:ext cy="3951287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Due contenuti"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1905000" x="838200"/>
            <a:ext cy="4190999" cx="39274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2" type="body"/>
          </p:nvPr>
        </p:nvSpPr>
        <p:spPr>
          <a:xfrm>
            <a:off y="1905000" x="4918075"/>
            <a:ext cy="4190999" cx="39274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Intestazione sezione"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y="4406900" x="722312"/>
            <a:ext cy="1362075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2906713" x="722312"/>
            <a:ext cy="1500187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olo e contenuto"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Diapositiva titolo"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Shape 66"/>
          <p:cNvSpPr txBox="1"/>
          <p:nvPr>
            <p:ph type="ctrTitle"/>
          </p:nvPr>
        </p:nvSpPr>
        <p:spPr>
          <a:xfrm>
            <a:off y="1905000" x="990600"/>
            <a:ext cy="1736724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67" name="Shape 67"/>
          <p:cNvSpPr txBox="1"/>
          <p:nvPr>
            <p:ph idx="1" type="subTitle"/>
          </p:nvPr>
        </p:nvSpPr>
        <p:spPr>
          <a:xfrm>
            <a:off y="3962400" x="990600"/>
            <a:ext cy="1752600" cx="67818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  <a:defRPr/>
            </a:lvl1pPr>
            <a:lvl2pPr algn="l" rtl="0" marR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marR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marR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marR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marR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marR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marR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marR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10.xml" Type="http://schemas.openxmlformats.org/officeDocument/2006/relationships/slideLayout" Id="rId10"/><Relationship Target="../slideLayouts/slideLayout4.xml" Type="http://schemas.openxmlformats.org/officeDocument/2006/relationships/slideLayout" Id="rId4"/><Relationship Target="../theme/theme3.xml" Type="http://schemas.openxmlformats.org/officeDocument/2006/relationships/theme" Id="rId11"/><Relationship Target="../slideLayouts/slideLayout3.xml" Type="http://schemas.openxmlformats.org/officeDocument/2006/relationships/slideLayout" Id="rId3"/><Relationship Target="../slideLayouts/slideLayout9.xml" Type="http://schemas.openxmlformats.org/officeDocument/2006/relationships/slideLayout" Id="rId9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slideLayouts/slideLayout8.xml" Type="http://schemas.openxmlformats.org/officeDocument/2006/relationships/slideLayout" Id="rId8"/><Relationship Target="../slideLayouts/slideLayout7.xml" Type="http://schemas.openxmlformats.org/officeDocument/2006/relationships/slideLayout" Id="rId7"/></Relationships>
</file>

<file path=ppt/slideMasters/_rels/slideMaster2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2"/><Relationship Target="../slideLayouts/slideLayout11.xml" Type="http://schemas.openxmlformats.org/officeDocument/2006/relationships/slideLayout" Id="rId1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accent2"/>
            </a:gs>
          </a:gsLst>
          <a:lin ang="5400000" scaled="0"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5" name="Shape 5"/>
          <p:cNvGrpSpPr/>
          <p:nvPr/>
        </p:nvGrpSpPr>
        <p:grpSpPr>
          <a:xfrm>
            <a:off y="1828800" x="319087"/>
            <a:ext cy="5029200" cx="8824913"/>
            <a:chOff y="1828800" x="319087"/>
            <a:chExt cy="5029200" cx="8824913"/>
          </a:xfrm>
        </p:grpSpPr>
        <p:sp>
          <p:nvSpPr>
            <p:cNvPr id="6" name="Shape 6"/>
            <p:cNvSpPr/>
            <p:nvPr/>
          </p:nvSpPr>
          <p:spPr>
            <a:xfrm>
              <a:off y="4618037" x="838200"/>
              <a:ext cy="2239962" cx="8305800"/>
            </a:xfrm>
            <a:custGeom>
              <a:pathLst>
                <a:path w="4897" extrusionOk="0" h="2182">
                  <a:moveTo>
                    <a:pt y="0" x="0"/>
                  </a:moveTo>
                  <a:lnTo>
                    <a:pt y="2182" x="0"/>
                  </a:lnTo>
                  <a:lnTo>
                    <a:pt y="2182" x="4897"/>
                  </a:lnTo>
                  <a:lnTo>
                    <a:pt y="0" x="489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y="1828800" x="333375"/>
              <a:ext cy="5029200" cx="8810625"/>
            </a:xfrm>
            <a:custGeom>
              <a:pathLst>
                <a:path w="5550" extrusionOk="0" h="3168">
                  <a:moveTo>
                    <a:pt y="1764" x="330"/>
                  </a:moveTo>
                  <a:lnTo>
                    <a:pt y="1764" x="0"/>
                  </a:lnTo>
                  <a:lnTo>
                    <a:pt y="3168" x="0"/>
                  </a:lnTo>
                  <a:lnTo>
                    <a:pt y="3168" x="5550"/>
                  </a:lnTo>
                  <a:lnTo>
                    <a:pt y="0" x="5550"/>
                  </a:lnTo>
                  <a:lnTo>
                    <a:pt y="0" x="330"/>
                  </a:lnTo>
                  <a:lnTo>
                    <a:pt y="1764" x="330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y="4654550" x="838200"/>
              <a:ext cy="2203450" cx="8305800"/>
            </a:xfrm>
            <a:custGeom>
              <a:pathLst>
                <a:path w="4897" extrusionOk="0" h="2182">
                  <a:moveTo>
                    <a:pt y="0" x="0"/>
                  </a:moveTo>
                  <a:lnTo>
                    <a:pt y="2182" x="0"/>
                  </a:lnTo>
                  <a:lnTo>
                    <a:pt y="2182" x="4897"/>
                  </a:lnTo>
                  <a:lnTo>
                    <a:pt y="0" x="489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y="1828800" x="838200"/>
              <a:ext cy="46036" cx="7313612"/>
            </a:xfrm>
            <a:custGeom>
              <a:pathLst>
                <a:path w="5387" extrusionOk="0" h="149">
                  <a:moveTo>
                    <a:pt y="0" x="0"/>
                  </a:moveTo>
                  <a:lnTo>
                    <a:pt y="149" x="0"/>
                  </a:lnTo>
                  <a:lnTo>
                    <a:pt y="149" x="5387"/>
                  </a:lnTo>
                  <a:lnTo>
                    <a:pt y="0" x="538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y="1828800" x="838200"/>
              <a:ext cy="2833686" cx="46036"/>
            </a:xfrm>
            <a:custGeom>
              <a:pathLst>
                <a:path w="29" extrusionOk="0" h="2161">
                  <a:moveTo>
                    <a:pt y="0" x="0"/>
                  </a:moveTo>
                  <a:lnTo>
                    <a:pt y="2161" x="0"/>
                  </a:lnTo>
                  <a:lnTo>
                    <a:pt y="2161" x="29"/>
                  </a:lnTo>
                  <a:lnTo>
                    <a:pt y="27" x="2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y="4610100" x="836612"/>
              <a:ext cy="2247900" cx="46036"/>
            </a:xfrm>
            <a:custGeom>
              <a:pathLst>
                <a:path w="29" extrusionOk="0" h="1416">
                  <a:moveTo>
                    <a:pt y="1416" x="0"/>
                  </a:moveTo>
                  <a:lnTo>
                    <a:pt y="1416" x="29"/>
                  </a:lnTo>
                  <a:lnTo>
                    <a:pt y="24" x="28"/>
                  </a:lnTo>
                  <a:lnTo>
                    <a:pt y="0" x="0"/>
                  </a:lnTo>
                  <a:lnTo>
                    <a:pt y="1416" x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y="4610100" x="319087"/>
              <a:ext cy="46036" cx="4570412"/>
            </a:xfrm>
            <a:custGeom>
              <a:pathLst>
                <a:path w="5387" extrusionOk="0" h="149">
                  <a:moveTo>
                    <a:pt y="0" x="0"/>
                  </a:moveTo>
                  <a:lnTo>
                    <a:pt y="149" x="0"/>
                  </a:lnTo>
                  <a:lnTo>
                    <a:pt y="149" x="5387"/>
                  </a:lnTo>
                  <a:lnTo>
                    <a:pt y="0" x="538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y="4610100" x="319087"/>
              <a:ext cy="2247900" cx="47625"/>
            </a:xfrm>
            <a:custGeom>
              <a:pathLst>
                <a:path w="30" extrusionOk="0" h="1416">
                  <a:moveTo>
                    <a:pt y="0" x="0"/>
                  </a:moveTo>
                  <a:lnTo>
                    <a:pt y="1416" x="0"/>
                  </a:lnTo>
                  <a:lnTo>
                    <a:pt y="1416" x="29"/>
                  </a:lnTo>
                  <a:lnTo>
                    <a:pt y="27" x="30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Shape 14"/>
          <p:cNvSpPr txBox="1"/>
          <p:nvPr>
            <p:ph idx="10" type="dt"/>
          </p:nvPr>
        </p:nvSpPr>
        <p:spPr>
          <a:xfrm>
            <a:off y="6245225" x="838200"/>
            <a:ext cy="476249" cx="19018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y="6245225" x="3429000"/>
            <a:ext cy="476249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y="6245225" x="6937375"/>
            <a:ext cy="476249" cx="19018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139700" marL="34290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1pPr>
            <a:lvl2pPr algn="l" rtl="0" marR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marR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marR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marR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marR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marR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marR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marR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accent2"/>
            </a:gs>
          </a:gsLst>
          <a:lin ang="5400000" scaled="0"/>
        </a:gradFill>
      </p:bgPr>
    </p:bg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53" name="Shape 53"/>
          <p:cNvGrpSpPr/>
          <p:nvPr/>
        </p:nvGrpSpPr>
        <p:grpSpPr>
          <a:xfrm>
            <a:off y="1752600" x="319087"/>
            <a:ext cy="5129212" cx="8824913"/>
            <a:chOff y="1752600" x="319087"/>
            <a:chExt cy="5129212" cx="8824913"/>
          </a:xfrm>
        </p:grpSpPr>
        <p:sp>
          <p:nvSpPr>
            <p:cNvPr id="54" name="Shape 54"/>
            <p:cNvSpPr/>
            <p:nvPr/>
          </p:nvSpPr>
          <p:spPr>
            <a:xfrm>
              <a:off y="1752600" x="333375"/>
              <a:ext cy="5105400" cx="8810625"/>
            </a:xfrm>
            <a:custGeom>
              <a:pathLst>
                <a:path w="5550" extrusionOk="0" h="3216">
                  <a:moveTo>
                    <a:pt y="0" x="335"/>
                  </a:moveTo>
                  <a:lnTo>
                    <a:pt y="1290" x="333"/>
                  </a:lnTo>
                  <a:lnTo>
                    <a:pt y="1290" x="0"/>
                  </a:lnTo>
                  <a:lnTo>
                    <a:pt y="3210" x="6"/>
                  </a:lnTo>
                  <a:lnTo>
                    <a:pt y="3216" x="5550"/>
                  </a:lnTo>
                  <a:lnTo>
                    <a:pt y="0" x="5550"/>
                  </a:lnTo>
                  <a:lnTo>
                    <a:pt y="0" x="335"/>
                  </a:lnTo>
                  <a:lnTo>
                    <a:pt y="0" x="335"/>
                  </a:lnTo>
                  <a:close/>
                </a:path>
              </a:pathLst>
            </a:custGeom>
            <a:solidFill>
              <a:schemeClr val="dk1">
                <a:alpha val="39607"/>
              </a:schemeClr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y="3810000" x="838200"/>
              <a:ext cy="3047999" cx="8305800"/>
            </a:xfrm>
            <a:custGeom>
              <a:pathLst>
                <a:path w="4897" extrusionOk="0" h="2182">
                  <a:moveTo>
                    <a:pt y="0" x="0"/>
                  </a:moveTo>
                  <a:lnTo>
                    <a:pt y="2182" x="0"/>
                  </a:lnTo>
                  <a:lnTo>
                    <a:pt y="2182" x="4897"/>
                  </a:lnTo>
                  <a:lnTo>
                    <a:pt y="0" x="489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y="3773487" x="319087"/>
              <a:ext cy="46036" cx="5484811"/>
            </a:xfrm>
            <a:custGeom>
              <a:pathLst>
                <a:path w="5387" extrusionOk="0" h="149">
                  <a:moveTo>
                    <a:pt y="0" x="0"/>
                  </a:moveTo>
                  <a:lnTo>
                    <a:pt y="149" x="0"/>
                  </a:lnTo>
                  <a:lnTo>
                    <a:pt y="149" x="5387"/>
                  </a:lnTo>
                  <a:lnTo>
                    <a:pt y="0" x="538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y="1752600" x="838200"/>
              <a:ext cy="46036" cx="7769224"/>
            </a:xfrm>
            <a:custGeom>
              <a:pathLst>
                <a:path w="5387" extrusionOk="0" h="149">
                  <a:moveTo>
                    <a:pt y="0" x="0"/>
                  </a:moveTo>
                  <a:lnTo>
                    <a:pt y="149" x="0"/>
                  </a:lnTo>
                  <a:lnTo>
                    <a:pt y="149" x="5387"/>
                  </a:lnTo>
                  <a:lnTo>
                    <a:pt y="0" x="538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y="3773487" x="319087"/>
              <a:ext cy="3108325" cx="47625"/>
            </a:xfrm>
            <a:custGeom>
              <a:pathLst>
                <a:path w="30" extrusionOk="0" h="1416">
                  <a:moveTo>
                    <a:pt y="0" x="0"/>
                  </a:moveTo>
                  <a:lnTo>
                    <a:pt y="1416" x="0"/>
                  </a:lnTo>
                  <a:lnTo>
                    <a:pt y="1416" x="29"/>
                  </a:lnTo>
                  <a:lnTo>
                    <a:pt y="27" x="30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y="1752600" x="838200"/>
              <a:ext cy="5119686" cx="46036"/>
            </a:xfrm>
            <a:custGeom>
              <a:pathLst>
                <a:path w="29" extrusionOk="0" h="2161">
                  <a:moveTo>
                    <a:pt y="0" x="0"/>
                  </a:moveTo>
                  <a:lnTo>
                    <a:pt y="2161" x="0"/>
                  </a:lnTo>
                  <a:lnTo>
                    <a:pt y="2161" x="29"/>
                  </a:lnTo>
                  <a:lnTo>
                    <a:pt y="27" x="27"/>
                  </a:lnTo>
                  <a:lnTo>
                    <a:pt y="0" x="0"/>
                  </a:lnTo>
                  <a:lnTo>
                    <a:pt y="0" x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Shape 60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139700" marL="34290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1pPr>
            <a:lvl2pPr algn="l" rtl="0" marR="0" indent="-107950" marL="74295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2pPr>
            <a:lvl3pPr algn="l" rtl="0" marR="0" indent="-76200" marL="114300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3pPr>
            <a:lvl4pPr algn="l" rtl="0" marR="0" indent="-101600" marL="160020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▪"/>
              <a:defRPr/>
            </a:lvl4pPr>
            <a:lvl5pPr algn="l" rtl="0" marR="0" indent="-101600" marL="20574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5pPr>
            <a:lvl6pPr algn="l" rtl="0" marR="0" indent="-101600" marL="25146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6pPr>
            <a:lvl7pPr algn="l" rtl="0" marR="0" indent="-101600" marL="29718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7pPr>
            <a:lvl8pPr algn="l" rtl="0" marR="0" indent="-101600" marL="34290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8pPr>
            <a:lvl9pPr algn="l" rtl="0" marR="0" indent="-101600" marL="388620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▪"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10" type="dt"/>
          </p:nvPr>
        </p:nvSpPr>
        <p:spPr>
          <a:xfrm>
            <a:off y="6245225" x="990600"/>
            <a:ext cy="476249" cx="19018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y="6245225" x="3468687"/>
            <a:ext cy="476249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y="6245225" x="6937375"/>
            <a:ext cy="476249" cx="19018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8" r:id="rId1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6.jp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7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5.jp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8.jp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09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media/image15.jpg" Type="http://schemas.openxmlformats.org/officeDocument/2006/relationships/image" Id="rId14"/><Relationship Target="../notesSlides/notesSlide9.xml" Type="http://schemas.openxmlformats.org/officeDocument/2006/relationships/notesSlide" Id="rId2"/><Relationship Target="../media/image17.jpg" Type="http://schemas.openxmlformats.org/officeDocument/2006/relationships/image" Id="rId12"/><Relationship Target="../media/image12.jpg" Type="http://schemas.openxmlformats.org/officeDocument/2006/relationships/image" Id="rId13"/><Relationship Target="../slideLayouts/slideLayout10.xml" Type="http://schemas.openxmlformats.org/officeDocument/2006/relationships/slideLayout" Id="rId1"/><Relationship Target="../media/image04.jpg" Type="http://schemas.openxmlformats.org/officeDocument/2006/relationships/image" Id="rId4"/><Relationship Target="../media/image14.jpg" Type="http://schemas.openxmlformats.org/officeDocument/2006/relationships/image" Id="rId10"/><Relationship Target="../media/image02.jpg" Type="http://schemas.openxmlformats.org/officeDocument/2006/relationships/image" Id="rId3"/><Relationship Target="../media/image18.jpg" Type="http://schemas.openxmlformats.org/officeDocument/2006/relationships/image" Id="rId11"/><Relationship Target="../media/image16.jpg" Type="http://schemas.openxmlformats.org/officeDocument/2006/relationships/image" Id="rId9"/><Relationship Target="../media/image10.jpg" Type="http://schemas.openxmlformats.org/officeDocument/2006/relationships/image" Id="rId6"/><Relationship Target="../media/image30.jpg" Type="http://schemas.openxmlformats.org/officeDocument/2006/relationships/image" Id="rId5"/><Relationship Target="../media/image13.jpg" Type="http://schemas.openxmlformats.org/officeDocument/2006/relationships/image" Id="rId8"/><Relationship Target="../media/image11.jpg" Type="http://schemas.openxmlformats.org/officeDocument/2006/relationships/image" Id="rId7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3.jp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4.jp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19.jp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7.jpg" Type="http://schemas.openxmlformats.org/officeDocument/2006/relationships/image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5.pn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0.jpg" Type="http://schemas.openxmlformats.org/officeDocument/2006/relationships/image" Id="rId3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1.jpg" Type="http://schemas.openxmlformats.org/officeDocument/2006/relationships/image" Id="rId3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2.jpg" Type="http://schemas.openxmlformats.org/officeDocument/2006/relationships/image" Id="rId3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6.jpg" Type="http://schemas.openxmlformats.org/officeDocument/2006/relationships/image" Id="rId3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8.png" Type="http://schemas.openxmlformats.org/officeDocument/2006/relationships/image" Id="rId3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2.jpg" Type="http://schemas.openxmlformats.org/officeDocument/2006/relationships/image" Id="rId3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29.jpg" Type="http://schemas.openxmlformats.org/officeDocument/2006/relationships/image" Id="rId3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8.jpg" Type="http://schemas.openxmlformats.org/officeDocument/2006/relationships/image" Id="rId3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1.jpg" Type="http://schemas.openxmlformats.org/officeDocument/2006/relationships/image" Id="rId3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3.jpg" Type="http://schemas.openxmlformats.org/officeDocument/2006/relationships/image" Id="rId3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4.jpg" Type="http://schemas.openxmlformats.org/officeDocument/2006/relationships/image" Id="rId3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5.jpg" Type="http://schemas.openxmlformats.org/officeDocument/2006/relationships/image" Id="rId3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6.jpg" Type="http://schemas.openxmlformats.org/officeDocument/2006/relationships/image" Id="rId3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9.jpg" Type="http://schemas.openxmlformats.org/officeDocument/2006/relationships/image" Id="rId3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10.xml" Type="http://schemas.openxmlformats.org/officeDocument/2006/relationships/slideLayout" Id="rId1"/><Relationship Target="../media/image37.jp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71" name="Shape 71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/>
          <p:nvPr/>
        </p:nvSpPr>
        <p:spPr>
          <a:xfrm>
            <a:off y="2209800" x="228600"/>
            <a:ext cy="2376487" cx="86423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44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NADBISKUPIJSKI CENTAR ZA PASTORAL MLADIH  “IVAN PAVAO II</a:t>
            </a: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y="304800" x="1905000"/>
            <a:ext cy="641350" cx="5340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Što je Centar za mlade?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y="1219200" x="609600"/>
            <a:ext cy="5568950" cx="807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sng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Mjesto…</a:t>
            </a:r>
            <a:r>
              <a:rPr strike="noStrike" u="none" b="0" cap="none" baseline="0" sz="2400" lang="en-US" i="0">
                <a:solidFill>
                  <a:srgbClr val="CC3399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strike="noStrike" u="none" b="0" cap="none" baseline="0" sz="2400" lang="en-US" i="1">
                <a:solidFill>
                  <a:srgbClr val="CC3399"/>
                </a:solidFill>
                <a:latin typeface="Arial"/>
                <a:ea typeface="Arial"/>
                <a:cs typeface="Arial"/>
                <a:sym typeface="Arial"/>
              </a:rPr>
              <a:t>različitih susreta mladih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… duhovnih obnova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… </a:t>
            </a:r>
            <a:r>
              <a:rPr strike="noStrike" u="none" b="0" cap="none" baseline="0" sz="2400" lang="en-US" i="1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sportskih druženja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… </a:t>
            </a:r>
            <a:r>
              <a:rPr strike="noStrike" u="none" b="0" cap="none" baseline="0" sz="2400" lang="en-US" i="1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nadogradnje znanja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400" i="1">
              <a:solidFill>
                <a:srgbClr val="A5002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400" i="1">
              <a:solidFill>
                <a:srgbClr val="A5002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400" i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sng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Vrijeme…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... </a:t>
            </a:r>
            <a:r>
              <a:rPr strike="noStrike" u="none" b="0" cap="none" baseline="0" sz="2400" lang="en-US" i="1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duhovnosti u kapelici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CC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1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                         … saznanja u biblioteci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1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      … zabave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400" i="1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88" name="Shape 88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y="0" x="228600"/>
            <a:ext cy="1463675" cx="8305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ct val="25000"/>
              <a:buFont typeface="Arial"/>
              <a:buNone/>
            </a:pPr>
            <a:r>
              <a:rPr strike="noStrike" u="none" b="1" cap="none" baseline="0" sz="54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Mjesto odgoja u vjeri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 txBox="1"/>
          <p:nvPr/>
        </p:nvSpPr>
        <p:spPr>
          <a:xfrm>
            <a:off y="809625" x="381000"/>
            <a:ext cy="5883274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0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0" cap="none" baseline="0" sz="20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Mladi traže uporište i oslonac u njihovom traženju smisla i svrhe života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ct val="100000"/>
              <a:buFont typeface="Arial"/>
              <a:buChar char="•"/>
            </a:pPr>
            <a:r>
              <a:rPr strike="noStrike" u="none" b="0" cap="none" baseline="0" sz="20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  Jasnim katoličkim načelima, otvorenošću za različite izazove, projektima i inicijativama...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ct val="25000"/>
              <a:buFont typeface="Arial"/>
              <a:buNone/>
            </a:pPr>
            <a:r>
              <a:rPr strike="noStrike" u="none" b="0" cap="none" baseline="0" sz="20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....mladi bivaju osposobljeni u susretu sa sobom i drugima pronaći Boga koji je s nama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ct val="100000"/>
              <a:buFont typeface="Arial"/>
              <a:buChar char="•"/>
            </a:pPr>
            <a:r>
              <a:rPr strike="noStrike" u="none" b="0" cap="none" baseline="0" sz="20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 Aktivnim življenjem tolerancije i prihvaćanja drugih i drugačijih jačamo bogatu snagu evanđelja u Katoličkoj crkvi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FFCC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ct val="100000"/>
              <a:buFont typeface="Arial"/>
              <a:buChar char="•"/>
            </a:pPr>
            <a:r>
              <a:rPr strike="noStrike" u="none" b="0" cap="none" baseline="0" sz="2000" lang="en-US" i="0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 Katoličku crkvu učvršćujemo kao ferment jedinstva u Bosni i Hercegovini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 Black"/>
              <a:buNone/>
            </a:pPr>
            <a:r>
              <a:rPr strike="noStrike" u="none" b="1" cap="none" baseline="0" sz="4400" lang="en-US" i="1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Mjesto susreta</a:t>
            </a:r>
            <a:r>
              <a:rPr strike="noStrike" u="none" b="1" cap="none" baseline="0" sz="4400" lang="en-US" i="0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7" name="Shape 97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-1371600"/>
            <a:ext cy="6858000" cx="107441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y="304800" x="-457200"/>
            <a:ext cy="914400" cx="9296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54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Mjesto susreta</a:t>
            </a:r>
            <a:r>
              <a:rPr strike="noStrike" u="none" b="0" cap="none" baseline="0" sz="54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y="2895600" x="0"/>
            <a:ext cy="3113086" cx="8305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U današnjoj situaciji više nego ikad su potrebni ohrabrujući susreti između mladih ljudi iz različitih krajeva Bosne i Hercegovine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susreti mladih</a:t>
            </a:r>
            <a:r>
              <a:rPr strike="noStrike" u="none" b="0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različitih nacionalnosti i različite religijske pripadnosti,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susreti s mladim ljudima iz inozemstva.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 Black"/>
              <a:buNone/>
            </a:pPr>
            <a:r>
              <a:rPr strike="noStrike" u="none" b="1" cap="none" baseline="0" sz="4400" lang="en-US" i="1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Mjesto obrazovanja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6" name="Shape 106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y="381000" x="533400"/>
            <a:ext cy="91440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strike="noStrike" u="none" b="1" cap="none" baseline="0" sz="5400" lang="en-US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Mjesto obrazovanja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y="1992311" x="457200"/>
            <a:ext cy="4054475" cx="8305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Obrazovanje stvara nužne temelje za osigurano mjesto u budućem društvu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„oblikovanje ličnosti”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kroz različite programe, seminare i inicijative mladim ljudima prenijeti ključne   kvalifikacije :  </a:t>
            </a:r>
            <a:r>
              <a:rPr strike="noStrike" u="none" b="1" cap="none" baseline="0" sz="2000" lang="en-US" i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stručna sposobnost, </a:t>
            </a: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društvena sposobnost, </a:t>
            </a: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vlastita sposobnost </a:t>
            </a: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i metodološka sposobnost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koje će im pomoći da postanu odgovorni članovi Crkve i društva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y="533400" x="304800"/>
            <a:ext cy="6188075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Ured za mlade Vrhbosanske nadbiskupije djelovao još od 2004. god.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Nadbiskupijski centar za pastoral mladih „Ivan Pavao II.“osnovan je 2007.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Ravnatelj povjerenik za pastoral mladih i sveučilištaraca, dr. Šimo Maršić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U NCM Ivan Pavao II. djeluju: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Ured za mlade Vrhbosanske nadbiskupije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Udruga katoličkih studenata „Emaus“,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Ured za mlade Biskupske konferencije BiH,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Fondacija za stipendiranje studenata FONSS,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Katolički skauti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 txBox="1"/>
          <p:nvPr/>
        </p:nvSpPr>
        <p:spPr>
          <a:xfrm>
            <a:off y="304800" x="533400"/>
            <a:ext cy="1190624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UDRUGA KATOLIČKIH STUDENATA “EMAUS”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y="1752600" x="457200"/>
            <a:ext cy="366711" cx="59626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0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Udruga katoličkih studenata «Emaus» osnovana je 1999 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/>
        </p:nvSpPr>
        <p:spPr>
          <a:xfrm>
            <a:off y="457200" x="609600"/>
            <a:ext cy="641350" cx="7880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Arial"/>
              <a:buNone/>
            </a:pPr>
            <a:r>
              <a:rPr strike="noStrike" u="none" b="0" cap="none" baseline="0" sz="3600" lang="en-US" i="0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Udruga katoličkih studenata «Emaus»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y="3276600" x="304800"/>
            <a:ext cy="2225675" cx="8534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 Afirmira mlade ljude na sudjelovanje u realizaciji projekata, druženja, putovanja, duhovno – zabavnih susreta…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6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 Organizira različite aktivnosti: susreti Tabor, Taize hodočašća kao i molitvene susrete, Sv.Misu za studente, duhovno-zabavne programe za početak akademske godine, Božić, Valentinovo, maskenbal, Uskrs…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y="304800" x="304800"/>
            <a:ext cy="1190624" cx="83121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Fondacija za stipendiranje studenata </a:t>
            </a: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FONSS</a:t>
            </a:r>
            <a:r>
              <a:rPr strike="noStrike" u="none" b="0" cap="none" baseline="0" sz="18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y="1828800" x="304800"/>
            <a:ext cy="4664075" cx="84582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Nastala 2006. godine kao odgovor na potrebe studenata i srednjoškolaca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Fondacijom upravlja Upravni odbor, koji ima sedam članova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Ciljevi FONSS-a su stipendiranje i novčano podupiranje nadarenih učenika i studenata, te onih koji su slabijeg imovinskog stanja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Pruža pomoć učenicima pri upisu na fakultete i kod zaposlenja po završetku studija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43" name="Shape 143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-228600"/>
            <a:ext cy="6858000" cx="93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4"/>
          <a:srcRect t="11455" b="11455" r="7196" l="7196"/>
          <a:stretch/>
        </p:blipFill>
        <p:spPr>
          <a:xfrm rot="899999">
            <a:off y="304800" x="5715000"/>
            <a:ext cy="1587500" cx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5"/>
          <a:srcRect t="13551" b="13551" r="6972" l="6972"/>
          <a:stretch/>
        </p:blipFill>
        <p:spPr>
          <a:xfrm rot="-1020000">
            <a:off y="4419599" x="4724400"/>
            <a:ext cy="1447800" cx="205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6"/>
          <a:srcRect t="10535" b="10535" r="4923" l="4923"/>
          <a:stretch/>
        </p:blipFill>
        <p:spPr>
          <a:xfrm rot="-659999">
            <a:off y="2285999" x="5714999"/>
            <a:ext cy="1358899" cx="20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 rotWithShape="1">
          <a:blip r:embed="rId7"/>
          <a:srcRect t="16383" b="16383" r="7544" l="7544"/>
          <a:stretch/>
        </p:blipFill>
        <p:spPr>
          <a:xfrm rot="-1320000">
            <a:off y="761999" x="0"/>
            <a:ext cy="1358900" cx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8"/>
          <a:srcRect t="7438" b="7438" r="3447" l="3447"/>
          <a:stretch/>
        </p:blipFill>
        <p:spPr>
          <a:xfrm rot="419999">
            <a:off y="4495800" x="304800"/>
            <a:ext cy="1358900" cx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9"/>
          <a:srcRect t="8897" b="8897" r="5156" l="5156"/>
          <a:stretch/>
        </p:blipFill>
        <p:spPr>
          <a:xfrm rot="-599999">
            <a:off y="2286000" x="685799"/>
            <a:ext cy="1535112" cx="204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10"/>
          <a:srcRect t="15619" b="15619" r="5171" l="5171"/>
          <a:stretch/>
        </p:blipFill>
        <p:spPr>
          <a:xfrm rot="-960000">
            <a:off y="3886200" x="2667000"/>
            <a:ext cy="1022350" cx="182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11"/>
          <a:srcRect t="5631" b="5631" r="2575" l="2575"/>
          <a:stretch/>
        </p:blipFill>
        <p:spPr>
          <a:xfrm rot="299999">
            <a:off y="3809999" x="6858000"/>
            <a:ext cy="1524000" cx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12"/>
          <a:srcRect t="0" b="0" r="0" l="0"/>
          <a:stretch/>
        </p:blipFill>
        <p:spPr>
          <a:xfrm>
            <a:off y="5181600" x="2438400"/>
            <a:ext cy="1339850" cx="220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 rotWithShape="1">
          <a:blip r:embed="rId13"/>
          <a:srcRect t="2518" b="2518" r="5745" l="5745"/>
          <a:stretch/>
        </p:blipFill>
        <p:spPr>
          <a:xfrm rot="299999">
            <a:off y="685800" x="7848599"/>
            <a:ext cy="1752600" cx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14"/>
          <a:srcRect t="10186" b="10186" r="1752" l="1752"/>
          <a:stretch/>
        </p:blipFill>
        <p:spPr>
          <a:xfrm rot="-360000">
            <a:off y="5562599" x="6858000"/>
            <a:ext cy="914399" cx="22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" name="Shape 159"/>
          <p:cNvSpPr txBox="1"/>
          <p:nvPr>
            <p:ph idx="1" type="body"/>
          </p:nvPr>
        </p:nvSpPr>
        <p:spPr>
          <a:xfrm>
            <a:off y="990600" x="304800"/>
            <a:ext cy="4800600" cx="8534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Arial"/>
              <a:buNone/>
            </a:pPr>
            <a:r>
              <a:rPr strike="noStrike" u="none" b="1" cap="none" baseline="0" sz="5400" lang="en-US" i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PROJEKTI NADBISKUPIJSKOG CENTRA ZA PASTORAL MLADIH IVAN PAVAO II.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y="0" x="1295400"/>
            <a:ext cy="1066799" cx="66294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sng" b="1" cap="none" baseline="0" sz="3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VIJEĆE ZA MLADE VRHBOSANSKE NADBISKUPIJE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y="1676400" x="228600"/>
            <a:ext cy="4668836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Savjetodavno, djelatno i reprezentativno tijelo mladih utemeljeno 26. lipnja 2009.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30 članova na čelu predsjednikom Vijeća Uzoritim Vinkom kardinalom Puljićem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Razvija lokalnu politiku za mlade na načelima participacije i poštivanja potreba i prava mladih u životu Crkve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4" name="Shape 174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y="762000" x="228600"/>
            <a:ext cy="5578475" cx="8686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Osnovano radi ostvarivanja zajedničkih interesa na oblikovanju i provedbi zajedničke politike za mlade na razini Nadbiskupije,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poboljšanja kvalitete i uvjeta života mladih,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CC00"/>
                </a:solidFill>
                <a:latin typeface="Arial"/>
                <a:ea typeface="Arial"/>
                <a:cs typeface="Arial"/>
                <a:sym typeface="Arial"/>
              </a:rPr>
              <a:t> jačanja njihove samosvijesti za aktivno i odgovorno sudjelovanje u životu kako župne zajednice tako i mjesne Crkve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9" name="Shape 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" name="Shape 180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7848599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 txBox="1"/>
          <p:nvPr/>
        </p:nvSpPr>
        <p:spPr>
          <a:xfrm>
            <a:off y="2743200" x="533400"/>
            <a:ext cy="432911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REALIZIRA SE OD AKADEMSKE 2006/2007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CC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  Temeljna formacija i Opća specijalizacija </a:t>
            </a: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 trajanju od jedne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Formacije prošlo 189 mladih ljudi iz 33 župe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 Podrška mladima u vjerskom odgoju i njihovoj unutarnjoj izgradnji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 Fokus na mladima kojima je ponuđena mogućnost raditi za mlade, voditi projekt istodobno učiti i razvijati se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 txBox="1"/>
          <p:nvPr/>
        </p:nvSpPr>
        <p:spPr>
          <a:xfrm>
            <a:off y="1098550" x="228600"/>
            <a:ext cy="4968875" cx="8686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Osnažiti mlade u razvijanju talenata i sposobnosti, predstaviti razne načine za provođenje slobodnog vremena u župnim zajednicama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Ukazati na razvoj volonterstva i drugih metoda rada koji bi u kršćanskom duhu pridonijeli izgrađivanju župne zajednice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Cilj je ojačati katolički identitet i samosvijest mladih za aktivno i odgovorno sudjelovanje u Crkvi i društvu, kao i razvoju župne zajednice u duhu vjere, ljubavi i solidarnosti...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6" name="Shape 196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Shape 197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 txBox="1"/>
          <p:nvPr/>
        </p:nvSpPr>
        <p:spPr>
          <a:xfrm>
            <a:off y="1143000" x="381000"/>
            <a:ext cy="3140074" cx="84582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Cilj je okupiti mlade različitih profila i dobi kroz malonogometne aktivnosti obogaćene kršćanskom porukom ljubavi i vjere u život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Sve utakmice KMNL počinju molitvom i blagoslovom za sve sudionike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Utakmice KMNL igraju se na malonogometnom igralištu Katoličkog školskog centra sv. Pavao u Zenici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Raspored utakmice utvrđuje Odbor KMNL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05" name="Shape 20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/>
          <p:nvPr/>
        </p:nvSpPr>
        <p:spPr>
          <a:xfrm>
            <a:off y="517525" x="304800"/>
            <a:ext cy="5730875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Promovira kršćanske vrijednosti i dostojanstva ljudskog života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Organiziranjem sportskih susreta želimo: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- ponuditi novu dimenziju sporta oslobođenu nasilja, psovki i dopinga,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- poticati lokalnu zajednicu na što bolju komunikaciju među različitim dobnim, socijalnim, kulturološkim skupinama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poticati bolju suradnju u župnim zajednicama,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razvijati tjelesnu i duhovnu stranu ljudskog bića …..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0" name="Shape 2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1" name="Shape 211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13" name="Shape 213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22860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 txBox="1"/>
          <p:nvPr/>
        </p:nvSpPr>
        <p:spPr>
          <a:xfrm>
            <a:off y="685800" x="533400"/>
            <a:ext cy="579436" cx="8153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25000"/>
              <a:buFont typeface="Arial"/>
              <a:buNone/>
            </a:pPr>
            <a:r>
              <a:rPr strike="noStrike" u="none" b="0" cap="none" baseline="0" sz="32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Ekumenski kamp Friedensgrund BiH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y="1752600" x="228600"/>
            <a:ext cy="4664075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   Druženje uz molitvu, rad, igru i upoznavanje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   Molitva ekumenskog karaktera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  Rad od 2 do 4 sata dnevno, mladi doprinose i pomažu lokalnoj zajednici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 Dnevni raspored obogaćen različitim zabavnim, kreativnim ili pak sportskim  programima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CCFF3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 Duhovno zajedništvo u molitvi i misnim slavljima je temelj povezanosti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9" name="Shape 2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0" name="Shape 220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1" name="Shape 221"/>
          <p:cNvSpPr txBox="1"/>
          <p:nvPr/>
        </p:nvSpPr>
        <p:spPr>
          <a:xfrm>
            <a:off y="3735387" x="1066800"/>
            <a:ext cy="366711" cx="7086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Shape 222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/>
          <p:nvPr/>
        </p:nvSpPr>
        <p:spPr>
          <a:xfrm>
            <a:off y="754062" x="228600"/>
            <a:ext cy="5578475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U 10 dana mladi se upoznaju, razvijaju svoju duhovnost i kreativnost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Organiziran pet puta i do sada je u njima sudjelovalo oko 200-njak mladih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CILJEVI: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upoznavanje drugih i drugačijih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kroz zajedničku igru i molitvu pružiti mladima mogućnost rasti u vlastitom kršćanskom identitetu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nadrastati predrasude o drugima,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aktivno doprinositi izgradnji zajedničkog života u Bosni i Hercegovini u miru i međusobnom poštovanju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8" name="Shape 228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30" name="Shape 230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Shape 231"/>
          <p:cNvSpPr txBox="1"/>
          <p:nvPr/>
        </p:nvSpPr>
        <p:spPr>
          <a:xfrm>
            <a:off y="381000" x="1524000"/>
            <a:ext cy="915986" cx="63563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KAMP MIRA FRIEDENSWEG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y="1600200" x="304800"/>
            <a:ext cy="6408737" cx="84582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Međunarodni kamp koji se održava se od 1995.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Mladi iz Njemačke dolaze u Bosnu pomoći u obnovi porušenih kuća u Posavini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20-ak mladih iz Njemačke zajedno s 20-ak mladih iz BiH zajedno provode 14 dana i kroz radne projekte pomažu lokalnoj zajednici, i to onima kojima je pomoć najpotrebnija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Kroz druženje, radne akcije i molitvu upoznaju svoje sličnosti i razlike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Dokaz da mladi ruše barijere i grade male korake koji čine našu budućnost sretniju i sigurniju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rgbClr val="00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rgbClr val="0033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6" name="Shape 2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7" name="Shape 237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Shape 238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y="2133600" x="304800"/>
            <a:ext cy="4878387" cx="8686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Tri dana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Sve župe naše nadbiskupije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Socijalni, kulturni, sportski i ekološki projekti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strike="noStrike" u="sng" b="1" cap="none" baseline="0" sz="2000" lang="en-US" i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bez kompromisa</a:t>
            </a:r>
            <a:r>
              <a:rPr strike="noStrike" u="sng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znači</a:t>
            </a:r>
            <a:r>
              <a:rPr strike="noStrike" u="none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da sudionici ne znaju što će raditi sve do početka akcije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1111"/>
              <a:buFont typeface="Arial"/>
              <a:buChar char="•"/>
            </a:pPr>
            <a:r>
              <a:rPr strike="noStrike" u="none" b="0" cap="none" baseline="0" sz="18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Projekt kojim</a:t>
            </a:r>
            <a:r>
              <a:rPr strike="noStrike" u="none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:            *  rušimo granice, predrasude, razlike...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                          *spoznajemo svoje sposobnosti i mogućnosti…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                 *pomažemo drugima  bez kompromisa...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Shape 240"/>
          <p:cNvSpPr txBox="1"/>
          <p:nvPr/>
        </p:nvSpPr>
        <p:spPr>
          <a:xfrm>
            <a:off y="685800" x="457200"/>
            <a:ext cy="641350" cx="8001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72 sata bez kompromisa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4" name="Shape 2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5" name="Shape 245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 txBox="1"/>
          <p:nvPr/>
        </p:nvSpPr>
        <p:spPr>
          <a:xfrm>
            <a:off y="685800" x="228600"/>
            <a:ext cy="5243511" cx="8534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…….</a:t>
            </a: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800 volontera</a:t>
            </a: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…listopad 2010.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500 volontera</a:t>
            </a: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-  </a:t>
            </a: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66 skupina iz 50 mjesta Vrhbosanske Nadbiskupije,</a:t>
            </a: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te Slovačke i Mađarske - na </a:t>
            </a: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42 projekta u 22 mjesta</a:t>
            </a: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, oko </a:t>
            </a: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300 </a:t>
            </a: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njih u svojim župama i zajedno s gostima sudjelovalo u akciji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Rezultati projekta: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 * Organizacije dobivaju volontere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 *Volonteri (mladi) dobivaju priliku za djelovanje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 * Djelovanjem se pomaže ljudima i okolini u kojoj živimo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Shape 256"/>
          <p:cNvSpPr txBox="1"/>
          <p:nvPr/>
        </p:nvSpPr>
        <p:spPr>
          <a:xfrm>
            <a:off y="519112" x="838200"/>
            <a:ext cy="701674" cx="7467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CC"/>
              </a:buClr>
              <a:buSzPct val="25000"/>
              <a:buFont typeface="Arial"/>
              <a:buNone/>
            </a:pPr>
            <a:r>
              <a:rPr strike="noStrike" u="none" b="1" cap="none" baseline="0" sz="4000" lang="en-US" i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Mali putokazi u život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y="1828800" x="304800"/>
            <a:ext cy="4359274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Inicijativa studenata Udruge katoličkih studenata EMAUS, koji su bili i članovi Mladih Međureligijskog vijeća Bosne i Hercegovine «Svi zajedno»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Potrebu za pružanjem pomoći u edukaciji i socijalizaciji mladih bez roditeljskog staranja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Projekt nudi mladima od 15 do 18 godina bez roditeljskog staranja, razne edukativne i zabavne sadržaje…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U akademskoj godini  posjećuju desetak Domova širom Bosne i Hercegovine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1" name="Shape 2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" name="Shape 262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/>
          <p:nvPr/>
        </p:nvSpPr>
        <p:spPr>
          <a:xfrm>
            <a:off y="304800" x="304800"/>
            <a:ext cy="6188075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Tematske cjeline radionica su: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strike="noStrike" u="none" b="1" cap="none" baseline="0" sz="2000" lang="en-US" i="1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Komunikacija kao ključ svakog uspjeha;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Različitost obogaćuje;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strike="noStrike" u="none" b="1" cap="none" baseline="0" sz="2000" lang="en-US" i="1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Zajedno smo jači;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Treba znati kada stati;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strike="noStrike" u="none" b="1" cap="none" baseline="0" sz="2000" lang="en-US" i="1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Volonterizam je cool;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Sačuvajmo svijet za buduće generacije;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strike="noStrike" u="none" b="1" cap="none" baseline="0" sz="2000" lang="en-US" i="1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Stop nasilju;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Slobodno vrijeme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Organizira ljetni edukativno-zabavni kamp u trajanju od pet dana za mlade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Zauzetost i brigu i za mlade u posebnim životnim okolnostima, bez obzira na njihovu religijsku pripadnost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9" name="Shape 2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0" name="Shape 270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Shape 271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72" name="Shape 272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 txBox="1"/>
          <p:nvPr/>
        </p:nvSpPr>
        <p:spPr>
          <a:xfrm>
            <a:off y="685800" x="533400"/>
            <a:ext cy="1006474" cx="807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SMANJENJE STIGME OSOBA KOJE ŽIVE SA HIV VIRUSOM NA PODRUČJU VRHBOSANSKE NADBISKUPIJE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Shape 274"/>
          <p:cNvSpPr txBox="1"/>
          <p:nvPr/>
        </p:nvSpPr>
        <p:spPr>
          <a:xfrm>
            <a:off y="1908175" x="228600"/>
            <a:ext cy="4359274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Bolje shvaćanje problematike osoba koje žive s ovim virusom, prvenstveno među mladim katolicima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Edukacijom povećati razinu svijesti kod mladih vjernika katoličke vjeroispovijesti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Informirati i potaknuti promjenu stavova mladih vjernika prema HIV pozitivnim osobama, sukladno katoličkim nazorima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Smanjiti stupanj stigmatiziranosti prema HIV pozitivnim osobama kod mladih vjernika katoličke vjeroispovijesti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8" name="Shape 2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9" name="Shape 279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81" name="Shape 281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7162799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/>
          <p:nvPr/>
        </p:nvSpPr>
        <p:spPr>
          <a:xfrm>
            <a:off y="838200" x="304800"/>
            <a:ext cy="4968875" cx="86074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Četiri mjeseca = 2 seminara + 12 radionica u 11 gradova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…radionice, seminare i edukativne tribine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…promocija kroz plakate, informativne letke i medije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REZULTATI: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500 mladih katolika educirano </a:t>
            </a: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preko 5000 katoličkih vjernika informirano putem medijskih kanala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Zagovaranje smanjenja stigme HIV pozitivnih osoba kroz ovaj projekt, može uvelike utjecati na smanjenje predrasuda prema oboljelima od HIV-a 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6" name="Shape 2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7" name="Shape 287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89" name="Shape 289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/>
          <p:nvPr/>
        </p:nvSpPr>
        <p:spPr>
          <a:xfrm>
            <a:off y="381000" x="838200"/>
            <a:ext cy="1190624" cx="7619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1" cap="none" baseline="0" sz="36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ŠKOLA VOLONTERIZMA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Shape 291"/>
          <p:cNvSpPr txBox="1"/>
          <p:nvPr/>
        </p:nvSpPr>
        <p:spPr>
          <a:xfrm>
            <a:off y="1370012" x="304800"/>
            <a:ext cy="6402387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2011. godina proglašena je europskom godinom volonterizma!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Volontiranje - vrijedan izraz civilnog angažmana koji značajno doprinosi društvu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strike="noStrike" u="sng" b="1" cap="none" baseline="0" sz="20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CILJEVI: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sng" b="1" cap="none" baseline="0" sz="2000" i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razvijanje svijesti kod mladih o važnosti volontiranja, za razvoj uže i  šire zajednice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osobni rast i duhovni život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razbijanje predrasuda o volonterskom radu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5" name="Shape 2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6" name="Shape 296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Shape 297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98" name="Shape 298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Shape 299"/>
          <p:cNvSpPr txBox="1"/>
          <p:nvPr/>
        </p:nvSpPr>
        <p:spPr>
          <a:xfrm>
            <a:off y="1447800" x="457200"/>
            <a:ext cy="3963986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1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Volontersko djelovanje u cilju razvijanja kršćanske solidarnosti i animiranjem mladih za sudjelovanje u volonterskim projektima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Osposobljeni tim će posjećivati župe i srednje škole u Vrhbosanskoj nadbiskupiji i voditi radionice za mlade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80 radionica u dvije godine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Mladi koji prođu kroz radionice bit će pozvani da sudjeluju u volonterskoj akciji “72 sata bez kompromisa” koja će biti organizirana 2012. godine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3" name="Shape 3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4" name="Shape 304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306" name="Shape 306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 txBox="1"/>
          <p:nvPr/>
        </p:nvSpPr>
        <p:spPr>
          <a:xfrm>
            <a:off y="457200" x="762000"/>
            <a:ext cy="1311275" cx="79438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Umrežavanje Nadbiskupijskog centra za pastoral mladih Ivan Pavao II. na razini Katoličke crkve, relevantnih vladinih i nevladinih institucija te na međunarodnoj razini u procesu europskih integracija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y="1952625" x="304800"/>
            <a:ext cy="4054475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2000" i="0">
              <a:solidFill>
                <a:srgbClr val="669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  Umrežavanjem učiniti Centar nezaobilaznom institucijom u procesu donošenja strategijskih projekata i programa o problematici mladih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Program projekta planiran je za šest godina, na tri različite razine: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a. Vrhbosanska Nadbiskupija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b. Vladin i nevladin sektor koji se bavi problematikom mladih u BiH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Arial"/>
              <a:buNone/>
            </a:pPr>
            <a:r>
              <a:rPr strike="noStrike" u="none" b="1" cap="none" baseline="0" sz="2000" lang="en-US" i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c. Međunarodni kontakti u procesu europskih integracija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2" name="Shape 3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3" name="Shape 313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Shape 314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315" name="Shape 315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Shape 316"/>
          <p:cNvSpPr txBox="1"/>
          <p:nvPr/>
        </p:nvSpPr>
        <p:spPr>
          <a:xfrm>
            <a:off y="228600" x="762000"/>
            <a:ext cy="2041524" cx="7924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32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SUSRETI NADBISKUPIJSKOG CENTRA ZA PASTORAL MLADIH “IVAN PAVAO II.”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Shape 317"/>
          <p:cNvSpPr txBox="1"/>
          <p:nvPr/>
        </p:nvSpPr>
        <p:spPr>
          <a:xfrm>
            <a:off y="2133600" x="533400"/>
            <a:ext cy="4054475" cx="8610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 mladih Vrhbosanske nadbiskupije Komušina – Kondžilo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Susreti Hrvatske katoličke mladeži u Bosni i Hercegovini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Susreti Hrvatske katoličke mladeži u Republici Hrvatskoj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Studentski susreti Tabor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Ekumenski susret mladih Taize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Svjetski dan mladih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20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strike="noStrike" u="none" b="1" cap="none" baseline="0" sz="20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Srednjoeuropski katolički dan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1" name="Shape 3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2" name="Shape 322"/>
          <p:cNvSpPr txBox="1"/>
          <p:nvPr>
            <p:ph type="title"/>
          </p:nvPr>
        </p:nvSpPr>
        <p:spPr>
          <a:xfrm>
            <a:off y="244475" x="457200"/>
            <a:ext cy="1431924" cx="83851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y="1905000" x="838200"/>
            <a:ext cy="4190999" cx="80073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3"/>
          <a:srcRect t="0" b="0" r="0" l="0"/>
          <a:stretch/>
        </p:blipFill>
        <p:spPr>
          <a:xfrm>
            <a:off y="0" x="0"/>
            <a:ext cy="74676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Shape 325"/>
          <p:cNvSpPr txBox="1"/>
          <p:nvPr/>
        </p:nvSpPr>
        <p:spPr>
          <a:xfrm>
            <a:off y="-273050" x="304800"/>
            <a:ext cy="6958012" cx="838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Vaša domovina i vaša Crkva, draga mladeži, doživjele su teške trenutke i sada valja raditi kako bi se život ponovno u potpunosti pokrenuo na svim područjima.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Obraćam se vama te vas pozivam da se ne povlačite nazad, da ne popuštate pred napašću malodušnosti, nego da povećate pothvate kako bi Bosna i Hercegovina ponovno postala zemlja pomirbe, susreta i mira.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Budućnost ovih krajeva ovisi i o vama. 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 tražite drugdje udobniji život, ne bježite od svoje odgovornosti, čekajući da vam netko drugi riješi teškoću, nego zlo odlučno priječite snagom dobra.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vi poput blaženog Ivana tražite osobni susret s Kristom, koji rasvjetljuje život novom svjetlošću.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1800" lang="en-US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Neka Evanđelje bude ono veliko mjerilo, koje će ravnati vašim sklonostima i vašim opredjeljenjima! Postat ćete tako misionari djelima i riječima te ćete biti znak Božje ljubavi, vjerodostojni svjedoci milosrdne Kristove nazočnosti.”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